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Arimo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unito" panose="020B0604020202020204" pitchFamily="2" charset="0"/>
      <p:regular r:id="rId17"/>
      <p:bold r:id="rId18"/>
      <p:italic r:id="rId19"/>
      <p:boldItalic r:id="rId20"/>
    </p:embeddedFont>
    <p:embeddedFont>
      <p:font typeface="Nunito Bold" charset="0"/>
      <p:regular r:id="rId21"/>
    </p:embeddedFont>
    <p:embeddedFont>
      <p:font typeface="Nunito Bold Bold" panose="020B0604020202020204" charset="0"/>
      <p:regular r:id="rId22"/>
    </p:embeddedFont>
    <p:embeddedFont>
      <p:font typeface="Open Sans Extra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954" y="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1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23.jpeg"/><Relationship Id="rId11" Type="http://schemas.openxmlformats.org/officeDocument/2006/relationships/image" Target="../media/image28.png"/><Relationship Id="rId5" Type="http://schemas.openxmlformats.org/officeDocument/2006/relationships/image" Target="../media/image22.jpe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25.svg"/><Relationship Id="rId11" Type="http://schemas.openxmlformats.org/officeDocument/2006/relationships/image" Target="../media/image18.png"/><Relationship Id="rId5" Type="http://schemas.openxmlformats.org/officeDocument/2006/relationships/image" Target="../media/image24.png"/><Relationship Id="rId10" Type="http://schemas.openxmlformats.org/officeDocument/2006/relationships/image" Target="../media/image31.gif"/><Relationship Id="rId4" Type="http://schemas.openxmlformats.org/officeDocument/2006/relationships/image" Target="../media/image21.svg"/><Relationship Id="rId9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4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5.svg"/><Relationship Id="rId9" Type="http://schemas.openxmlformats.org/officeDocument/2006/relationships/image" Target="../media/image32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3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1.sv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10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12" Type="http://schemas.openxmlformats.org/officeDocument/2006/relationships/image" Target="../media/image3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25.svg"/><Relationship Id="rId11" Type="http://schemas.openxmlformats.org/officeDocument/2006/relationships/image" Target="../media/image36.png"/><Relationship Id="rId5" Type="http://schemas.openxmlformats.org/officeDocument/2006/relationships/image" Target="../media/image24.png"/><Relationship Id="rId10" Type="http://schemas.openxmlformats.org/officeDocument/2006/relationships/image" Target="../media/image35.svg"/><Relationship Id="rId4" Type="http://schemas.openxmlformats.org/officeDocument/2006/relationships/image" Target="../media/image21.sv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46070" y="-128023"/>
            <a:ext cx="10415023" cy="104150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23138" y="8567068"/>
            <a:ext cx="295544" cy="2323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35458" y="8982635"/>
            <a:ext cx="270904" cy="27566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437065" y="0"/>
            <a:ext cx="2850935" cy="285093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39576" y="3292378"/>
            <a:ext cx="6960598" cy="1218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3"/>
              </a:lnSpc>
            </a:pPr>
            <a:r>
              <a:rPr lang="en-US" sz="9256" dirty="0">
                <a:solidFill>
                  <a:srgbClr val="FFFFFF"/>
                </a:solidFill>
                <a:latin typeface="Open Sans Extra Bold"/>
              </a:rPr>
              <a:t>MyDoctor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3138" y="6480432"/>
            <a:ext cx="6499945" cy="125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4"/>
              </a:lnSpc>
            </a:pPr>
            <a:r>
              <a:rPr lang="en-US" sz="3539" dirty="0">
                <a:solidFill>
                  <a:srgbClr val="24231F"/>
                </a:solidFill>
                <a:latin typeface="Arimo Bold"/>
              </a:rPr>
              <a:t>One-stop solution for all Health Documents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66821" y="8509918"/>
            <a:ext cx="4399448" cy="746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0"/>
              </a:lnSpc>
            </a:pPr>
            <a:r>
              <a:rPr lang="en-US" sz="2093" dirty="0">
                <a:solidFill>
                  <a:srgbClr val="000000"/>
                </a:solidFill>
                <a:latin typeface="Arimo"/>
              </a:rPr>
              <a:t>www.mydoctor.com</a:t>
            </a:r>
          </a:p>
          <a:p>
            <a:pPr>
              <a:lnSpc>
                <a:spcPts val="2930"/>
              </a:lnSpc>
            </a:pPr>
            <a:r>
              <a:rPr lang="en-US" sz="2093" dirty="0">
                <a:solidFill>
                  <a:srgbClr val="000000"/>
                </a:solidFill>
                <a:latin typeface="Arimo"/>
              </a:rPr>
              <a:t>care@mydoctor.com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6"/>
    </mc:Choice>
    <mc:Fallback xmlns="">
      <p:transition spd="slow" advTm="622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8958"/>
            <a:ext cx="7377678" cy="11098846"/>
            <a:chOff x="0" y="0"/>
            <a:chExt cx="2691397" cy="40488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1397" cy="4048889"/>
            </a:xfrm>
            <a:custGeom>
              <a:avLst/>
              <a:gdLst/>
              <a:ahLst/>
              <a:cxnLst/>
              <a:rect l="l" t="t" r="r" b="b"/>
              <a:pathLst>
                <a:path w="2691397" h="4048889">
                  <a:moveTo>
                    <a:pt x="0" y="0"/>
                  </a:moveTo>
                  <a:lnTo>
                    <a:pt x="2691397" y="0"/>
                  </a:lnTo>
                  <a:lnTo>
                    <a:pt x="2691397" y="4048889"/>
                  </a:lnTo>
                  <a:lnTo>
                    <a:pt x="0" y="4048889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377678" y="0"/>
            <a:ext cx="10910322" cy="10287000"/>
            <a:chOff x="0" y="0"/>
            <a:chExt cx="14547096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4646" r="14646"/>
            <a:stretch>
              <a:fillRect/>
            </a:stretch>
          </p:blipFill>
          <p:spPr>
            <a:xfrm>
              <a:off x="0" y="0"/>
              <a:ext cx="14547096" cy="13716000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68142" y="642456"/>
            <a:ext cx="3577758" cy="357775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105914"/>
            <a:ext cx="6031085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799" dirty="0">
                <a:solidFill>
                  <a:srgbClr val="000000"/>
                </a:solidFill>
                <a:latin typeface="Arimo Bold"/>
              </a:rPr>
              <a:t>What is MyDoctor 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424671"/>
            <a:ext cx="6697944" cy="156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5"/>
              </a:lnSpc>
            </a:pPr>
            <a:r>
              <a:rPr lang="en-US" sz="2953" dirty="0">
                <a:solidFill>
                  <a:srgbClr val="000000"/>
                </a:solidFill>
                <a:latin typeface="Arimo Bold"/>
              </a:rPr>
              <a:t>It is a digital platform where you can access all your medical / health documents.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0"/>
    </mc:Choice>
    <mc:Fallback xmlns="">
      <p:transition spd="slow" advTm="653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6728" b="88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87002" y="1693940"/>
            <a:ext cx="6159010" cy="840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4"/>
              </a:lnSpc>
            </a:pPr>
            <a:r>
              <a:rPr lang="en-US" sz="4803" dirty="0">
                <a:solidFill>
                  <a:srgbClr val="000000"/>
                </a:solidFill>
                <a:latin typeface="Arimo Bold"/>
              </a:rPr>
              <a:t>Why Choose Us?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54023" y="3305907"/>
            <a:ext cx="837675" cy="98986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87002" y="6699250"/>
            <a:ext cx="610512" cy="85127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854023" y="8398245"/>
            <a:ext cx="612311" cy="60117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30751" y="3219606"/>
            <a:ext cx="3282766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Arimo Bold"/>
              </a:rPr>
              <a:t>Fast, Secure and Easy Platform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30751" y="4879906"/>
            <a:ext cx="3282766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Arimo Bold"/>
              </a:rPr>
              <a:t>Get your health documents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30751" y="6836595"/>
            <a:ext cx="3282766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Arimo Bold"/>
              </a:rPr>
              <a:t>Get Medical advice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30751" y="8200994"/>
            <a:ext cx="3517668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Arimo Bold"/>
              </a:rPr>
              <a:t>Get quick appointments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87002" y="5143500"/>
            <a:ext cx="670684" cy="5511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5"/>
    </mc:Choice>
    <mc:Fallback xmlns="">
      <p:transition spd="slow" advTm="926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39955" y="6303446"/>
            <a:ext cx="7304734" cy="7304734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662805" y="5030267"/>
            <a:ext cx="5076456" cy="5246370"/>
            <a:chOff x="0" y="0"/>
            <a:chExt cx="6362700" cy="6575666"/>
          </a:xfrm>
        </p:grpSpPr>
        <p:sp>
          <p:nvSpPr>
            <p:cNvPr id="4" name="Freeform 4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5"/>
              <a:stretch>
                <a:fillRect l="-27515" r="-27515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005960" y="4895364"/>
            <a:ext cx="5076456" cy="5246370"/>
            <a:chOff x="0" y="0"/>
            <a:chExt cx="6362700" cy="6575666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6"/>
              <a:stretch>
                <a:fillRect l="-18902" r="-18902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01032" y="-5030267"/>
            <a:ext cx="10060535" cy="1006053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7662805" y="866394"/>
            <a:ext cx="8427735" cy="3956613"/>
            <a:chOff x="0" y="0"/>
            <a:chExt cx="2264505" cy="10631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64505" cy="1063129"/>
            </a:xfrm>
            <a:custGeom>
              <a:avLst/>
              <a:gdLst/>
              <a:ahLst/>
              <a:cxnLst/>
              <a:rect l="l" t="t" r="r" b="b"/>
              <a:pathLst>
                <a:path w="2264505" h="1063129">
                  <a:moveTo>
                    <a:pt x="2140045" y="1063129"/>
                  </a:moveTo>
                  <a:lnTo>
                    <a:pt x="124460" y="1063129"/>
                  </a:lnTo>
                  <a:cubicBezTo>
                    <a:pt x="55880" y="1063129"/>
                    <a:pt x="0" y="1007249"/>
                    <a:pt x="0" y="9386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40045" y="0"/>
                  </a:lnTo>
                  <a:cubicBezTo>
                    <a:pt x="2208625" y="0"/>
                    <a:pt x="2264505" y="55880"/>
                    <a:pt x="2264505" y="124460"/>
                  </a:cubicBezTo>
                  <a:lnTo>
                    <a:pt x="2264505" y="938669"/>
                  </a:lnTo>
                  <a:cubicBezTo>
                    <a:pt x="2264505" y="1007249"/>
                    <a:pt x="2208625" y="1063129"/>
                    <a:pt x="2140045" y="1063129"/>
                  </a:cubicBezTo>
                  <a:close/>
                </a:path>
              </a:pathLst>
            </a:custGeom>
            <a:solidFill>
              <a:srgbClr val="48B4BB">
                <a:alpha val="84706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2898296" y="5431671"/>
            <a:ext cx="10060535" cy="10060535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795358" y="8896660"/>
            <a:ext cx="915527" cy="0"/>
          </a:xfrm>
          <a:prstGeom prst="line">
            <a:avLst/>
          </a:prstGeom>
          <a:ln w="180975" cap="rnd">
            <a:solidFill>
              <a:srgbClr val="12294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754071" y="5679321"/>
            <a:ext cx="6638317" cy="262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3"/>
              </a:lnSpc>
            </a:pPr>
            <a:r>
              <a:rPr lang="en-US" sz="7750" spc="-534" dirty="0">
                <a:solidFill>
                  <a:srgbClr val="12294E"/>
                </a:solidFill>
                <a:latin typeface="Nunito Bold"/>
              </a:rPr>
              <a:t>Fast , Secure and Easy Platform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63408" y="1419194"/>
            <a:ext cx="7508020" cy="294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469" lvl="1" indent="-367734">
              <a:lnSpc>
                <a:spcPts val="4769"/>
              </a:lnSpc>
              <a:buFont typeface="Arial"/>
              <a:buChar char="•"/>
            </a:pPr>
            <a:r>
              <a:rPr lang="en-US" sz="3406" spc="-235" dirty="0">
                <a:solidFill>
                  <a:srgbClr val="FFFFFF"/>
                </a:solidFill>
                <a:latin typeface="Nunito"/>
              </a:rPr>
              <a:t>All the data is blockchain secured.</a:t>
            </a:r>
          </a:p>
          <a:p>
            <a:pPr marL="735469" lvl="1" indent="-367734">
              <a:lnSpc>
                <a:spcPts val="4769"/>
              </a:lnSpc>
              <a:buFont typeface="Arial"/>
              <a:buChar char="•"/>
            </a:pPr>
            <a:r>
              <a:rPr lang="en-US" sz="3406" spc="-235" dirty="0">
                <a:solidFill>
                  <a:srgbClr val="FFFFFF"/>
                </a:solidFill>
                <a:latin typeface="Nunito"/>
              </a:rPr>
              <a:t>It has simple and easy user interface.</a:t>
            </a:r>
          </a:p>
          <a:p>
            <a:pPr marL="735469" lvl="1" indent="-367734">
              <a:lnSpc>
                <a:spcPts val="4769"/>
              </a:lnSpc>
              <a:buFont typeface="Arial"/>
              <a:buChar char="•"/>
            </a:pPr>
            <a:r>
              <a:rPr lang="en-US" sz="3406" spc="-235" dirty="0">
                <a:solidFill>
                  <a:srgbClr val="FFFFFF"/>
                </a:solidFill>
                <a:latin typeface="Nunito"/>
              </a:rPr>
              <a:t>24 x 7 service available.</a:t>
            </a:r>
          </a:p>
          <a:p>
            <a:pPr marL="735469" lvl="1" indent="-367734">
              <a:lnSpc>
                <a:spcPts val="4769"/>
              </a:lnSpc>
              <a:buFont typeface="Arial"/>
              <a:buChar char="•"/>
            </a:pPr>
            <a:r>
              <a:rPr lang="en-US" sz="3406" spc="-235" dirty="0">
                <a:solidFill>
                  <a:srgbClr val="FFFFFF"/>
                </a:solidFill>
                <a:latin typeface="Nunito"/>
              </a:rPr>
              <a:t>customer support available in regional language.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6992322" y="-559435"/>
            <a:ext cx="2114065" cy="211406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5400000">
            <a:off x="5177979" y="2929091"/>
            <a:ext cx="2862338" cy="156648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620010" y="1554630"/>
            <a:ext cx="2183443" cy="25801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02"/>
    </mc:Choice>
    <mc:Fallback xmlns="">
      <p:transition spd="slow" advTm="770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773078" y="-2623667"/>
            <a:ext cx="7304734" cy="73047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10800" y="-5030268"/>
            <a:ext cx="10060535" cy="100605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116736" y="6128709"/>
            <a:ext cx="7304734" cy="730473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773078" y="5610361"/>
            <a:ext cx="10060535" cy="10060535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2257190" y="5429386"/>
            <a:ext cx="915527" cy="0"/>
          </a:xfrm>
          <a:prstGeom prst="line">
            <a:avLst/>
          </a:prstGeom>
          <a:ln w="180975" cap="rnd">
            <a:solidFill>
              <a:srgbClr val="12294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539636" y="-644837"/>
            <a:ext cx="1673537" cy="167353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848857" y="6213979"/>
            <a:ext cx="7031213" cy="2262863"/>
            <a:chOff x="0" y="0"/>
            <a:chExt cx="2052008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52008" cy="660400"/>
            </a:xfrm>
            <a:custGeom>
              <a:avLst/>
              <a:gdLst/>
              <a:ahLst/>
              <a:cxnLst/>
              <a:rect l="l" t="t" r="r" b="b"/>
              <a:pathLst>
                <a:path w="2052008" h="660400">
                  <a:moveTo>
                    <a:pt x="192754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27548" y="0"/>
                  </a:lnTo>
                  <a:cubicBezTo>
                    <a:pt x="1996128" y="0"/>
                    <a:pt x="2052008" y="55880"/>
                    <a:pt x="2052008" y="124460"/>
                  </a:cubicBezTo>
                  <a:lnTo>
                    <a:pt x="2052008" y="535940"/>
                  </a:lnTo>
                  <a:cubicBezTo>
                    <a:pt x="2052008" y="604520"/>
                    <a:pt x="1996128" y="660400"/>
                    <a:pt x="1927548" y="66040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528686" y="6494298"/>
            <a:ext cx="5314517" cy="1644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  <a:spcBef>
                <a:spcPct val="0"/>
              </a:spcBef>
            </a:pPr>
            <a:r>
              <a:rPr lang="en-US" sz="3143" spc="-216" dirty="0">
                <a:solidFill>
                  <a:srgbClr val="E9F1FF"/>
                </a:solidFill>
                <a:latin typeface="Nunito Bold"/>
              </a:rPr>
              <a:t>Get your authenticated health documents when-ever and where-ever you need.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294271" y="1028700"/>
            <a:ext cx="3831841" cy="7581956"/>
            <a:chOff x="0" y="0"/>
            <a:chExt cx="2620010" cy="5184140"/>
          </a:xfrm>
        </p:grpSpPr>
        <p:sp>
          <p:nvSpPr>
            <p:cNvPr id="12" name="Freeform 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112628" r="-112628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893423" y="5027288"/>
            <a:ext cx="5394577" cy="5259712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848857" y="3350381"/>
            <a:ext cx="7824528" cy="1793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72"/>
              </a:lnSpc>
            </a:pPr>
            <a:r>
              <a:rPr lang="en-US" sz="7784" spc="-537" dirty="0">
                <a:solidFill>
                  <a:srgbClr val="12294E"/>
                </a:solidFill>
                <a:latin typeface="Nunito Bold"/>
              </a:rPr>
              <a:t>Get your health Documents.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848857" y="1028700"/>
            <a:ext cx="2065251" cy="169726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5"/>
    </mc:Choice>
    <mc:Fallback xmlns="">
      <p:transition spd="slow" advTm="523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45948" y="6901330"/>
            <a:ext cx="2926462" cy="29264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1C7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01032" y="-5030267"/>
            <a:ext cx="10060535" cy="100605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851271" y="-2982324"/>
            <a:ext cx="7304734" cy="73047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432339" y="5938611"/>
            <a:ext cx="7304734" cy="7304734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500076" y="9258300"/>
            <a:ext cx="9282641" cy="0"/>
          </a:xfrm>
          <a:prstGeom prst="line">
            <a:avLst/>
          </a:prstGeom>
          <a:ln w="19050" cap="flat">
            <a:solidFill>
              <a:srgbClr val="12294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838874" y="1198782"/>
            <a:ext cx="1360989" cy="189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317405" y="2622764"/>
            <a:ext cx="4478601" cy="574179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838874" y="3514206"/>
            <a:ext cx="7943843" cy="97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88"/>
              </a:lnSpc>
            </a:pPr>
            <a:r>
              <a:rPr lang="en-US" sz="8148" spc="-562" dirty="0">
                <a:solidFill>
                  <a:srgbClr val="12294E"/>
                </a:solidFill>
                <a:latin typeface="Nunito Bold"/>
              </a:rPr>
              <a:t>Get medical advice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38874" y="5847655"/>
            <a:ext cx="7305126" cy="1612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5"/>
              </a:lnSpc>
              <a:spcBef>
                <a:spcPct val="0"/>
              </a:spcBef>
            </a:pPr>
            <a:r>
              <a:rPr lang="en-US" sz="4568" spc="-315" dirty="0">
                <a:solidFill>
                  <a:srgbClr val="24231F"/>
                </a:solidFill>
                <a:latin typeface="Nunito Bold"/>
              </a:rPr>
              <a:t>Get </a:t>
            </a:r>
            <a:r>
              <a:rPr lang="en-US" sz="4568" spc="-315" dirty="0" err="1">
                <a:solidFill>
                  <a:srgbClr val="24231F"/>
                </a:solidFill>
                <a:latin typeface="Nunito Bold"/>
              </a:rPr>
              <a:t>personalised</a:t>
            </a:r>
            <a:r>
              <a:rPr lang="en-US" sz="4568" spc="-315" dirty="0">
                <a:solidFill>
                  <a:srgbClr val="24231F"/>
                </a:solidFill>
                <a:latin typeface="Nunito Bold"/>
              </a:rPr>
              <a:t> health advice from IMA certified Doctors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0"/>
    </mc:Choice>
    <mc:Fallback xmlns="">
      <p:transition spd="slow" advTm="527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98296" y="-2409370"/>
            <a:ext cx="7304734" cy="73047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39955" y="6303446"/>
            <a:ext cx="7304734" cy="73047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01032" y="-5030267"/>
            <a:ext cx="10060535" cy="10060535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144000" y="1538150"/>
            <a:ext cx="9144000" cy="5143436"/>
            <a:chOff x="0" y="0"/>
            <a:chExt cx="112890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7"/>
              <a:stretch>
                <a:fillRect t="-9116" b="-9116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898296" y="5431671"/>
            <a:ext cx="10060535" cy="1006053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665970" y="5238264"/>
            <a:ext cx="6522200" cy="3879917"/>
            <a:chOff x="0" y="0"/>
            <a:chExt cx="1634854" cy="9725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34854" cy="972540"/>
            </a:xfrm>
            <a:custGeom>
              <a:avLst/>
              <a:gdLst/>
              <a:ahLst/>
              <a:cxnLst/>
              <a:rect l="l" t="t" r="r" b="b"/>
              <a:pathLst>
                <a:path w="1634854" h="972540">
                  <a:moveTo>
                    <a:pt x="1510394" y="972540"/>
                  </a:moveTo>
                  <a:lnTo>
                    <a:pt x="124460" y="972540"/>
                  </a:lnTo>
                  <a:cubicBezTo>
                    <a:pt x="55880" y="972540"/>
                    <a:pt x="0" y="916660"/>
                    <a:pt x="0" y="8480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0394" y="0"/>
                  </a:lnTo>
                  <a:cubicBezTo>
                    <a:pt x="1578974" y="0"/>
                    <a:pt x="1634854" y="55880"/>
                    <a:pt x="1634854" y="124460"/>
                  </a:cubicBezTo>
                  <a:lnTo>
                    <a:pt x="1634854" y="848080"/>
                  </a:lnTo>
                  <a:cubicBezTo>
                    <a:pt x="1634854" y="916660"/>
                    <a:pt x="1578974" y="972540"/>
                    <a:pt x="1510394" y="972540"/>
                  </a:cubicBezTo>
                  <a:close/>
                </a:path>
              </a:pathLst>
            </a:custGeom>
            <a:solidFill>
              <a:srgbClr val="12294E">
                <a:alpha val="84706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795358" y="2395888"/>
            <a:ext cx="5864080" cy="183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77"/>
              </a:lnSpc>
            </a:pPr>
            <a:r>
              <a:rPr lang="en-US" sz="8019" spc="-553" dirty="0">
                <a:solidFill>
                  <a:srgbClr val="12294E"/>
                </a:solidFill>
                <a:latin typeface="Nunito Bold"/>
              </a:rPr>
              <a:t>Get quick appointment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5970" y="6048330"/>
            <a:ext cx="6122830" cy="2193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1119" lvl="1" indent="-340559">
              <a:lnSpc>
                <a:spcPts val="4416"/>
              </a:lnSpc>
              <a:buFont typeface="Arial"/>
              <a:buChar char="•"/>
            </a:pPr>
            <a:r>
              <a:rPr lang="en-US" sz="3154" spc="-217" dirty="0">
                <a:solidFill>
                  <a:srgbClr val="FFFFFF"/>
                </a:solidFill>
                <a:latin typeface="Nunito"/>
              </a:rPr>
              <a:t>Book  your appointment in two ways:-</a:t>
            </a:r>
          </a:p>
          <a:p>
            <a:pPr marL="681119" lvl="1" indent="-340559">
              <a:lnSpc>
                <a:spcPts val="4416"/>
              </a:lnSpc>
              <a:buFont typeface="Arial"/>
              <a:buChar char="•"/>
            </a:pPr>
            <a:r>
              <a:rPr lang="en-US" sz="3154" spc="-217" dirty="0">
                <a:solidFill>
                  <a:srgbClr val="FFFFFF"/>
                </a:solidFill>
                <a:latin typeface="Nunito"/>
              </a:rPr>
              <a:t>1-Online mode (Video Call)</a:t>
            </a:r>
          </a:p>
          <a:p>
            <a:pPr marL="681119" lvl="1" indent="-340559">
              <a:lnSpc>
                <a:spcPts val="4416"/>
              </a:lnSpc>
              <a:buFont typeface="Arial"/>
              <a:buChar char="•"/>
            </a:pPr>
            <a:r>
              <a:rPr lang="en-US" sz="3154" spc="-217" dirty="0">
                <a:solidFill>
                  <a:srgbClr val="FFFFFF"/>
                </a:solidFill>
                <a:latin typeface="Nunito"/>
              </a:rPr>
              <a:t>2-Offline (Meet in person)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65970" y="505168"/>
            <a:ext cx="1502985" cy="147565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5"/>
    </mc:Choice>
    <mc:Fallback xmlns="">
      <p:transition spd="slow" advTm="593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98296" y="-2409370"/>
            <a:ext cx="7304734" cy="73047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898296" y="5431671"/>
            <a:ext cx="10060535" cy="100605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9048" y="920440"/>
            <a:ext cx="5548315" cy="96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77"/>
              </a:lnSpc>
            </a:pPr>
            <a:r>
              <a:rPr lang="en-US" sz="8019" spc="-312" dirty="0">
                <a:solidFill>
                  <a:srgbClr val="12294E"/>
                </a:solidFill>
                <a:latin typeface="Nunito Bold"/>
              </a:rPr>
              <a:t>Conclusion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01032" y="-5030267"/>
            <a:ext cx="10060535" cy="1006053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4424200" y="2700230"/>
            <a:ext cx="2926462" cy="292646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1C7E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7654" y="3968440"/>
            <a:ext cx="2926462" cy="292646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1C7E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8011265" y="8172693"/>
            <a:ext cx="5328689" cy="0"/>
          </a:xfrm>
          <a:prstGeom prst="line">
            <a:avLst/>
          </a:prstGeom>
          <a:ln w="9525" cap="flat">
            <a:solidFill>
              <a:srgbClr val="12294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313924" y="2421508"/>
            <a:ext cx="15849600" cy="4910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 err="1">
                <a:solidFill>
                  <a:srgbClr val="12294E"/>
                </a:solidFill>
                <a:latin typeface="Nunito Bold Bold"/>
              </a:rPr>
              <a:t>MyDoctor</a:t>
            </a:r>
            <a:r>
              <a:rPr lang="en-US" sz="3899" dirty="0">
                <a:solidFill>
                  <a:srgbClr val="12294E"/>
                </a:solidFill>
                <a:latin typeface="Nunito Bold Bold"/>
              </a:rPr>
              <a:t> stores your data and provides a convenient and efficient way for you to manage and access your health information.</a:t>
            </a:r>
          </a:p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12294E"/>
                </a:solidFill>
                <a:latin typeface="Nunito Bold Bold"/>
              </a:rPr>
              <a:t> It can help you track your medical history, schedule appointments, and receive reminders for medications and screenings. Overall, MyDoctor can be a useful tool for improving your overall healthcare experience.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7"/>
    </mc:Choice>
    <mc:Fallback xmlns="">
      <p:transition spd="slow" advTm="809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271" y="-2982324"/>
            <a:ext cx="7304734" cy="730473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01032" y="-5030267"/>
            <a:ext cx="10060535" cy="100605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116736" y="6128709"/>
            <a:ext cx="7304734" cy="730473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178707" y="3308264"/>
            <a:ext cx="3485157" cy="348515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1C7E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773078" y="5610361"/>
            <a:ext cx="10060535" cy="10060535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5463522" y="6080024"/>
            <a:ext cx="915527" cy="0"/>
          </a:xfrm>
          <a:prstGeom prst="line">
            <a:avLst/>
          </a:prstGeom>
          <a:ln w="180975" cap="rnd">
            <a:solidFill>
              <a:srgbClr val="12294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711104" y="2770165"/>
            <a:ext cx="1447072" cy="144707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3092491" y="7394173"/>
            <a:ext cx="486389" cy="37407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9425616" y="7298022"/>
            <a:ext cx="478016" cy="47801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342471" y="4560136"/>
            <a:ext cx="7916671" cy="132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66"/>
              </a:lnSpc>
            </a:pPr>
            <a:r>
              <a:rPr lang="en-US" sz="10995" spc="-758" dirty="0">
                <a:solidFill>
                  <a:srgbClr val="12294E"/>
                </a:solidFill>
                <a:latin typeface="Nunito Bold"/>
              </a:rPr>
              <a:t>THANK YOU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38976" y="7412322"/>
            <a:ext cx="5329465" cy="45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5"/>
              </a:lnSpc>
            </a:pPr>
            <a:r>
              <a:rPr lang="en-US" sz="3741" spc="-258" dirty="0">
                <a:solidFill>
                  <a:srgbClr val="12294E"/>
                </a:solidFill>
                <a:latin typeface="Nunito"/>
              </a:rPr>
              <a:t>care@mydoctor.com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60807" y="7323957"/>
            <a:ext cx="5070493" cy="45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5"/>
              </a:lnSpc>
            </a:pPr>
            <a:r>
              <a:rPr lang="en-US" sz="3741" spc="-258" dirty="0">
                <a:solidFill>
                  <a:srgbClr val="12294E"/>
                </a:solidFill>
                <a:latin typeface="Nunito"/>
              </a:rPr>
              <a:t>www.mydoctor.com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379562" y="639478"/>
            <a:ext cx="3577758" cy="357775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5"/>
    </mc:Choice>
    <mc:Fallback xmlns="">
      <p:transition spd="slow" advTm="722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.2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1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7|1.2|1.6|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210</Words>
  <Application>Microsoft Office PowerPoint</Application>
  <PresentationFormat>Custom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Open Sans Extra Bold</vt:lpstr>
      <vt:lpstr>Arimo</vt:lpstr>
      <vt:lpstr>Nunito Bold</vt:lpstr>
      <vt:lpstr>Calibri</vt:lpstr>
      <vt:lpstr>Arial</vt:lpstr>
      <vt:lpstr>Arimo Bold</vt:lpstr>
      <vt:lpstr>Nunito Bold Bold</vt:lpstr>
      <vt:lpstr>Nunito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MyDoctor</dc:title>
  <cp:lastModifiedBy>Priyank Kumar Mishra</cp:lastModifiedBy>
  <cp:revision>3</cp:revision>
  <dcterms:created xsi:type="dcterms:W3CDTF">2006-08-16T00:00:00Z</dcterms:created>
  <dcterms:modified xsi:type="dcterms:W3CDTF">2022-12-24T00:22:17Z</dcterms:modified>
  <dc:identifier>DAFVktnN7r8</dc:identifier>
</cp:coreProperties>
</file>